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bed36002ad_0_25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bed36002ad_0_2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bed36002ad_0_4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bed36002ad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bed36002ad_0_1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bed36002ad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bed36002ad_0_1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bed36002ad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p:nvPr/>
        </p:nvSpPr>
        <p:spPr>
          <a:xfrm>
            <a:off x="6367400" y="861175"/>
            <a:ext cx="5154000" cy="5154000"/>
          </a:xfrm>
          <a:prstGeom prst="ellipse">
            <a:avLst/>
          </a:prstGeom>
          <a:solidFill>
            <a:srgbClr val="CFE2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5" name="Google Shape;85;p13"/>
          <p:cNvSpPr txBox="1"/>
          <p:nvPr/>
        </p:nvSpPr>
        <p:spPr>
          <a:xfrm>
            <a:off x="709350" y="2419975"/>
            <a:ext cx="3795600" cy="374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solidFill>
                  <a:schemeClr val="dk2"/>
                </a:solidFill>
              </a:rPr>
              <a:t>Zu Beginn wird ein Überblick über alle relevanten Akteurinnen und Akteure geschaffen. </a:t>
            </a:r>
            <a:br>
              <a:rPr lang="en-US">
                <a:solidFill>
                  <a:schemeClr val="dk2"/>
                </a:solidFill>
              </a:rPr>
            </a:br>
            <a:br>
              <a:rPr lang="en-US">
                <a:solidFill>
                  <a:schemeClr val="dk2"/>
                </a:solidFill>
              </a:rPr>
            </a:br>
            <a:r>
              <a:rPr lang="en-US">
                <a:solidFill>
                  <a:schemeClr val="dk2"/>
                </a:solidFill>
              </a:rPr>
              <a:t>Ziel ist es, Personen oder Gruppen zu identifizieren, die von der Regelung betroffen sind oder an ihrer Umsetzung beteiligt sind. Dazu gehören sowohl direkt betroffene Akteure als auch solche, die vorbereitende, unterstützende oder steuernde Aufgaben übernehmen.</a:t>
            </a:r>
            <a:br>
              <a:rPr lang="en-US">
                <a:solidFill>
                  <a:schemeClr val="dk2"/>
                </a:solidFill>
              </a:rPr>
            </a:br>
            <a:br>
              <a:rPr lang="en-US">
                <a:solidFill>
                  <a:schemeClr val="dk2"/>
                </a:solidFill>
              </a:rPr>
            </a:br>
            <a:r>
              <a:rPr lang="en-US">
                <a:solidFill>
                  <a:schemeClr val="dk2"/>
                </a:solidFill>
              </a:rPr>
              <a:t>Eine Einteilung nach Rollen hilft Ihnen dabei, die </a:t>
            </a:r>
            <a:r>
              <a:rPr lang="en-US">
                <a:solidFill>
                  <a:schemeClr val="dk2"/>
                </a:solidFill>
              </a:rPr>
              <a:t>Akteurinnen und Akteure</a:t>
            </a:r>
            <a:r>
              <a:rPr lang="en-US">
                <a:solidFill>
                  <a:schemeClr val="dk2"/>
                </a:solidFill>
              </a:rPr>
              <a:t> systematisch zu ordnen.</a:t>
            </a:r>
            <a:endParaRPr>
              <a:solidFill>
                <a:schemeClr val="dk2"/>
              </a:solidFill>
            </a:endParaRPr>
          </a:p>
          <a:p>
            <a:pPr indent="0" lvl="0" marL="457200" rtl="0" algn="l">
              <a:lnSpc>
                <a:spcPct val="115000"/>
              </a:lnSpc>
              <a:spcBef>
                <a:spcPts val="1200"/>
              </a:spcBef>
              <a:spcAft>
                <a:spcPts val="1200"/>
              </a:spcAft>
              <a:buNone/>
            </a:pPr>
            <a:r>
              <a:t/>
            </a:r>
            <a:endParaRPr sz="1100">
              <a:solidFill>
                <a:schemeClr val="dk2"/>
              </a:solidFill>
            </a:endParaRPr>
          </a:p>
        </p:txBody>
      </p:sp>
      <p:sp>
        <p:nvSpPr>
          <p:cNvPr id="86" name="Google Shape;86;p13"/>
          <p:cNvSpPr txBox="1"/>
          <p:nvPr/>
        </p:nvSpPr>
        <p:spPr>
          <a:xfrm>
            <a:off x="709350" y="1350200"/>
            <a:ext cx="46584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2"/>
                </a:solidFill>
              </a:rPr>
              <a:t>Relevante Akteurinnen und Akteure identifizieren</a:t>
            </a:r>
            <a:endParaRPr b="1" sz="2000">
              <a:solidFill>
                <a:schemeClr val="dk2"/>
              </a:solidFill>
            </a:endParaRPr>
          </a:p>
        </p:txBody>
      </p:sp>
      <p:sp>
        <p:nvSpPr>
          <p:cNvPr id="87" name="Google Shape;87;p13"/>
          <p:cNvSpPr txBox="1"/>
          <p:nvPr/>
        </p:nvSpPr>
        <p:spPr>
          <a:xfrm>
            <a:off x="709350" y="950000"/>
            <a:ext cx="11748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solidFill>
                  <a:schemeClr val="dk2"/>
                </a:solidFill>
              </a:rPr>
              <a:t>Vorlage</a:t>
            </a:r>
            <a:endParaRPr sz="1100">
              <a:solidFill>
                <a:schemeClr val="dk2"/>
              </a:solidFill>
            </a:endParaRPr>
          </a:p>
        </p:txBody>
      </p:sp>
      <p:pic>
        <p:nvPicPr>
          <p:cNvPr descr="Benutzer Silhouette" id="88" name="Google Shape;88;p13"/>
          <p:cNvPicPr preferRelativeResize="0"/>
          <p:nvPr/>
        </p:nvPicPr>
        <p:blipFill rotWithShape="1">
          <a:blip r:embed="rId3">
            <a:alphaModFix/>
          </a:blip>
          <a:srcRect b="0" l="0" r="0" t="0"/>
          <a:stretch/>
        </p:blipFill>
        <p:spPr>
          <a:xfrm>
            <a:off x="6690624" y="1061513"/>
            <a:ext cx="4507550" cy="47533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p:nvPr/>
        </p:nvSpPr>
        <p:spPr>
          <a:xfrm flipH="1" rot="5400000">
            <a:off x="4038398" y="478750"/>
            <a:ext cx="4043400" cy="5283300"/>
          </a:xfrm>
          <a:prstGeom prst="triangle">
            <a:avLst>
              <a:gd fmla="val 50000" name="adj"/>
            </a:avLst>
          </a:prstGeom>
          <a:solidFill>
            <a:srgbClr val="FEC32B"/>
          </a:solidFill>
          <a:ln>
            <a:noFill/>
          </a:ln>
        </p:spPr>
        <p:txBody>
          <a:bodyPr anchorCtr="0" anchor="ctr" bIns="98350" lIns="98350" spcFirstLastPara="1" rIns="98350" wrap="square" tIns="98350">
            <a:noAutofit/>
          </a:bodyPr>
          <a:lstStyle/>
          <a:p>
            <a:pPr indent="0" lvl="0" marL="0" marR="0" rtl="0" algn="l">
              <a:lnSpc>
                <a:spcPct val="100000"/>
              </a:lnSpc>
              <a:spcBef>
                <a:spcPts val="0"/>
              </a:spcBef>
              <a:spcAft>
                <a:spcPts val="0"/>
              </a:spcAft>
              <a:buClr>
                <a:srgbClr val="000000"/>
              </a:buClr>
              <a:buSzPts val="1506"/>
              <a:buFont typeface="Arial"/>
              <a:buNone/>
            </a:pPr>
            <a:r>
              <a:t/>
            </a:r>
            <a:endParaRPr b="0" i="0" sz="1505" u="none" cap="none" strike="noStrike">
              <a:solidFill>
                <a:srgbClr val="000000"/>
              </a:solidFill>
              <a:latin typeface="Arial"/>
              <a:ea typeface="Arial"/>
              <a:cs typeface="Arial"/>
              <a:sym typeface="Arial"/>
            </a:endParaRPr>
          </a:p>
        </p:txBody>
      </p:sp>
      <p:sp>
        <p:nvSpPr>
          <p:cNvPr id="94" name="Google Shape;94;p14"/>
          <p:cNvSpPr/>
          <p:nvPr/>
        </p:nvSpPr>
        <p:spPr>
          <a:xfrm flipH="1" rot="-5400000">
            <a:off x="4038323" y="478650"/>
            <a:ext cx="4043400" cy="5283300"/>
          </a:xfrm>
          <a:prstGeom prst="triangle">
            <a:avLst>
              <a:gd fmla="val 50000" name="adj"/>
            </a:avLst>
          </a:prstGeom>
          <a:solidFill>
            <a:srgbClr val="004B76"/>
          </a:solidFill>
          <a:ln>
            <a:noFill/>
          </a:ln>
        </p:spPr>
        <p:txBody>
          <a:bodyPr anchorCtr="0" anchor="ctr" bIns="98350" lIns="98350" spcFirstLastPara="1" rIns="98350" wrap="square" tIns="98350">
            <a:noAutofit/>
          </a:bodyPr>
          <a:lstStyle/>
          <a:p>
            <a:pPr indent="0" lvl="0" marL="0" marR="0" rtl="0" algn="l">
              <a:lnSpc>
                <a:spcPct val="100000"/>
              </a:lnSpc>
              <a:spcBef>
                <a:spcPts val="0"/>
              </a:spcBef>
              <a:spcAft>
                <a:spcPts val="0"/>
              </a:spcAft>
              <a:buClr>
                <a:srgbClr val="000000"/>
              </a:buClr>
              <a:buSzPts val="1506"/>
              <a:buFont typeface="Arial"/>
              <a:buNone/>
            </a:pPr>
            <a:r>
              <a:t/>
            </a:r>
            <a:endParaRPr b="0" i="0" sz="1505" u="none" cap="none" strike="noStrike">
              <a:solidFill>
                <a:srgbClr val="000000"/>
              </a:solidFill>
              <a:latin typeface="Arial"/>
              <a:ea typeface="Arial"/>
              <a:cs typeface="Arial"/>
              <a:sym typeface="Arial"/>
            </a:endParaRPr>
          </a:p>
        </p:txBody>
      </p:sp>
      <p:sp>
        <p:nvSpPr>
          <p:cNvPr id="95" name="Google Shape;95;p14"/>
          <p:cNvSpPr/>
          <p:nvPr/>
        </p:nvSpPr>
        <p:spPr>
          <a:xfrm flipH="1" rot="5400000">
            <a:off x="4038398" y="478750"/>
            <a:ext cx="4043400" cy="5283300"/>
          </a:xfrm>
          <a:prstGeom prst="triangle">
            <a:avLst>
              <a:gd fmla="val 50000" name="adj"/>
            </a:avLst>
          </a:prstGeom>
          <a:noFill/>
          <a:ln cap="flat" cmpd="sng" w="20500">
            <a:solidFill>
              <a:srgbClr val="F7BB3C"/>
            </a:solidFill>
            <a:prstDash val="dash"/>
            <a:round/>
            <a:headEnd len="sm" w="sm" type="none"/>
            <a:tailEnd len="sm" w="sm" type="none"/>
          </a:ln>
        </p:spPr>
        <p:txBody>
          <a:bodyPr anchorCtr="0" anchor="ctr" bIns="98350" lIns="98350" spcFirstLastPara="1" rIns="98350" wrap="square" tIns="98350">
            <a:noAutofit/>
          </a:bodyPr>
          <a:lstStyle/>
          <a:p>
            <a:pPr indent="0" lvl="0" marL="0" marR="0" rtl="0" algn="l">
              <a:lnSpc>
                <a:spcPct val="100000"/>
              </a:lnSpc>
              <a:spcBef>
                <a:spcPts val="0"/>
              </a:spcBef>
              <a:spcAft>
                <a:spcPts val="0"/>
              </a:spcAft>
              <a:buClr>
                <a:srgbClr val="000000"/>
              </a:buClr>
              <a:buSzPts val="1506"/>
              <a:buFont typeface="Arial"/>
              <a:buNone/>
            </a:pPr>
            <a:r>
              <a:t/>
            </a:r>
            <a:endParaRPr b="0" i="0" sz="1505" u="none" cap="none" strike="noStrike">
              <a:solidFill>
                <a:srgbClr val="000000"/>
              </a:solidFill>
              <a:latin typeface="Arial"/>
              <a:ea typeface="Arial"/>
              <a:cs typeface="Arial"/>
              <a:sym typeface="Arial"/>
            </a:endParaRPr>
          </a:p>
        </p:txBody>
      </p:sp>
      <p:sp>
        <p:nvSpPr>
          <p:cNvPr id="96" name="Google Shape;96;p14"/>
          <p:cNvSpPr txBox="1"/>
          <p:nvPr/>
        </p:nvSpPr>
        <p:spPr>
          <a:xfrm flipH="1">
            <a:off x="3664068" y="2838951"/>
            <a:ext cx="1661100" cy="529800"/>
          </a:xfrm>
          <a:prstGeom prst="rect">
            <a:avLst/>
          </a:prstGeom>
          <a:noFill/>
          <a:ln>
            <a:noFill/>
          </a:ln>
        </p:spPr>
        <p:txBody>
          <a:bodyPr anchorCtr="0" anchor="t" bIns="98350" lIns="98350" spcFirstLastPara="1" rIns="98350" wrap="square" tIns="98350">
            <a:spAutoFit/>
          </a:bodyPr>
          <a:lstStyle/>
          <a:p>
            <a:pPr indent="0" lvl="0" marL="0" marR="0" rtl="0" algn="ctr">
              <a:lnSpc>
                <a:spcPct val="100000"/>
              </a:lnSpc>
              <a:spcBef>
                <a:spcPts val="0"/>
              </a:spcBef>
              <a:spcAft>
                <a:spcPts val="0"/>
              </a:spcAft>
              <a:buClr>
                <a:srgbClr val="000000"/>
              </a:buClr>
              <a:buSzPts val="2151"/>
              <a:buFont typeface="Arial"/>
              <a:buNone/>
            </a:pPr>
            <a:r>
              <a:rPr b="1" i="0" lang="en-US" sz="2151" u="none" cap="none" strike="noStrike">
                <a:solidFill>
                  <a:srgbClr val="FFFFFF"/>
                </a:solidFill>
                <a:latin typeface="Arial"/>
                <a:ea typeface="Arial"/>
                <a:cs typeface="Arial"/>
                <a:sym typeface="Arial"/>
              </a:rPr>
              <a:t>Gesetz</a:t>
            </a:r>
            <a:endParaRPr b="1" i="0" sz="2151" u="none" cap="none" strike="noStrike">
              <a:solidFill>
                <a:srgbClr val="FFFFFF"/>
              </a:solidFill>
              <a:latin typeface="Arial"/>
              <a:ea typeface="Arial"/>
              <a:cs typeface="Arial"/>
              <a:sym typeface="Arial"/>
            </a:endParaRPr>
          </a:p>
        </p:txBody>
      </p:sp>
      <p:sp>
        <p:nvSpPr>
          <p:cNvPr id="97" name="Google Shape;97;p14"/>
          <p:cNvSpPr/>
          <p:nvPr/>
        </p:nvSpPr>
        <p:spPr>
          <a:xfrm flipH="1">
            <a:off x="5079360" y="1465113"/>
            <a:ext cx="150300" cy="3248700"/>
          </a:xfrm>
          <a:prstGeom prst="rect">
            <a:avLst/>
          </a:prstGeom>
          <a:solidFill>
            <a:srgbClr val="FFFFFF"/>
          </a:solidFill>
          <a:ln>
            <a:noFill/>
          </a:ln>
        </p:spPr>
        <p:txBody>
          <a:bodyPr anchorCtr="0" anchor="ctr" bIns="98350" lIns="98350" spcFirstLastPara="1" rIns="98350" wrap="square" tIns="98350">
            <a:noAutofit/>
          </a:bodyPr>
          <a:lstStyle/>
          <a:p>
            <a:pPr indent="0" lvl="0" marL="0" marR="0" rtl="0" algn="l">
              <a:lnSpc>
                <a:spcPct val="100000"/>
              </a:lnSpc>
              <a:spcBef>
                <a:spcPts val="0"/>
              </a:spcBef>
              <a:spcAft>
                <a:spcPts val="0"/>
              </a:spcAft>
              <a:buClr>
                <a:srgbClr val="000000"/>
              </a:buClr>
              <a:buSzPts val="1506"/>
              <a:buFont typeface="Arial"/>
              <a:buNone/>
            </a:pPr>
            <a:r>
              <a:t/>
            </a:r>
            <a:endParaRPr b="0" i="0" sz="1505" u="none" cap="none" strike="noStrike">
              <a:solidFill>
                <a:srgbClr val="000000"/>
              </a:solidFill>
              <a:latin typeface="Arial"/>
              <a:ea typeface="Arial"/>
              <a:cs typeface="Arial"/>
              <a:sym typeface="Arial"/>
            </a:endParaRPr>
          </a:p>
        </p:txBody>
      </p:sp>
      <p:sp>
        <p:nvSpPr>
          <p:cNvPr id="98" name="Google Shape;98;p14"/>
          <p:cNvSpPr/>
          <p:nvPr/>
        </p:nvSpPr>
        <p:spPr>
          <a:xfrm flipH="1">
            <a:off x="6890594" y="1465113"/>
            <a:ext cx="150300" cy="3248700"/>
          </a:xfrm>
          <a:prstGeom prst="rect">
            <a:avLst/>
          </a:prstGeom>
          <a:solidFill>
            <a:srgbClr val="FFFFFF"/>
          </a:solidFill>
          <a:ln>
            <a:noFill/>
          </a:ln>
        </p:spPr>
        <p:txBody>
          <a:bodyPr anchorCtr="0" anchor="ctr" bIns="98350" lIns="98350" spcFirstLastPara="1" rIns="98350" wrap="square" tIns="98350">
            <a:noAutofit/>
          </a:bodyPr>
          <a:lstStyle/>
          <a:p>
            <a:pPr indent="0" lvl="0" marL="0" marR="0" rtl="0" algn="l">
              <a:lnSpc>
                <a:spcPct val="100000"/>
              </a:lnSpc>
              <a:spcBef>
                <a:spcPts val="0"/>
              </a:spcBef>
              <a:spcAft>
                <a:spcPts val="0"/>
              </a:spcAft>
              <a:buClr>
                <a:srgbClr val="000000"/>
              </a:buClr>
              <a:buSzPts val="1506"/>
              <a:buFont typeface="Arial"/>
              <a:buNone/>
            </a:pPr>
            <a:r>
              <a:t/>
            </a:r>
            <a:endParaRPr b="0" i="0" sz="1505" u="none" cap="none" strike="noStrike">
              <a:solidFill>
                <a:srgbClr val="000000"/>
              </a:solidFill>
              <a:latin typeface="Arial"/>
              <a:ea typeface="Arial"/>
              <a:cs typeface="Arial"/>
              <a:sym typeface="Arial"/>
            </a:endParaRPr>
          </a:p>
        </p:txBody>
      </p:sp>
      <p:sp>
        <p:nvSpPr>
          <p:cNvPr id="99" name="Google Shape;99;p14"/>
          <p:cNvSpPr txBox="1"/>
          <p:nvPr/>
        </p:nvSpPr>
        <p:spPr>
          <a:xfrm flipH="1">
            <a:off x="5229401" y="2838951"/>
            <a:ext cx="1661100" cy="529800"/>
          </a:xfrm>
          <a:prstGeom prst="rect">
            <a:avLst/>
          </a:prstGeom>
          <a:noFill/>
          <a:ln>
            <a:noFill/>
          </a:ln>
        </p:spPr>
        <p:txBody>
          <a:bodyPr anchorCtr="0" anchor="t" bIns="98350" lIns="98350" spcFirstLastPara="1" rIns="98350" wrap="square" tIns="98350">
            <a:spAutoFit/>
          </a:bodyPr>
          <a:lstStyle/>
          <a:p>
            <a:pPr indent="0" lvl="0" marL="0" marR="0" rtl="0" algn="ctr">
              <a:lnSpc>
                <a:spcPct val="100000"/>
              </a:lnSpc>
              <a:spcBef>
                <a:spcPts val="0"/>
              </a:spcBef>
              <a:spcAft>
                <a:spcPts val="0"/>
              </a:spcAft>
              <a:buClr>
                <a:srgbClr val="000000"/>
              </a:buClr>
              <a:buSzPts val="2151"/>
              <a:buFont typeface="Arial"/>
              <a:buNone/>
            </a:pPr>
            <a:r>
              <a:rPr b="1" i="0" lang="en-US" sz="2151" u="none" cap="none" strike="noStrike">
                <a:solidFill>
                  <a:srgbClr val="FFFFFF"/>
                </a:solidFill>
                <a:latin typeface="Arial"/>
                <a:ea typeface="Arial"/>
                <a:cs typeface="Arial"/>
                <a:sym typeface="Arial"/>
              </a:rPr>
              <a:t>Prozess</a:t>
            </a:r>
            <a:endParaRPr b="1" i="0" sz="2151" u="none" cap="none" strike="noStrike">
              <a:solidFill>
                <a:srgbClr val="FFFFFF"/>
              </a:solidFill>
              <a:latin typeface="Arial"/>
              <a:ea typeface="Arial"/>
              <a:cs typeface="Arial"/>
              <a:sym typeface="Arial"/>
            </a:endParaRPr>
          </a:p>
        </p:txBody>
      </p:sp>
      <p:sp>
        <p:nvSpPr>
          <p:cNvPr id="100" name="Google Shape;100;p14"/>
          <p:cNvSpPr txBox="1"/>
          <p:nvPr/>
        </p:nvSpPr>
        <p:spPr>
          <a:xfrm flipH="1">
            <a:off x="6876755" y="2838951"/>
            <a:ext cx="1661100" cy="529800"/>
          </a:xfrm>
          <a:prstGeom prst="rect">
            <a:avLst/>
          </a:prstGeom>
          <a:noFill/>
          <a:ln>
            <a:noFill/>
          </a:ln>
        </p:spPr>
        <p:txBody>
          <a:bodyPr anchorCtr="0" anchor="t" bIns="98350" lIns="98350" spcFirstLastPara="1" rIns="98350" wrap="square" tIns="98350">
            <a:spAutoFit/>
          </a:bodyPr>
          <a:lstStyle/>
          <a:p>
            <a:pPr indent="0" lvl="0" marL="0" marR="0" rtl="0" algn="ctr">
              <a:lnSpc>
                <a:spcPct val="100000"/>
              </a:lnSpc>
              <a:spcBef>
                <a:spcPts val="0"/>
              </a:spcBef>
              <a:spcAft>
                <a:spcPts val="0"/>
              </a:spcAft>
              <a:buClr>
                <a:srgbClr val="000000"/>
              </a:buClr>
              <a:buSzPts val="2151"/>
              <a:buFont typeface="Arial"/>
              <a:buNone/>
            </a:pPr>
            <a:r>
              <a:rPr b="1" i="0" lang="en-US" sz="2151" u="none" cap="none" strike="noStrike">
                <a:solidFill>
                  <a:srgbClr val="FFFFFF"/>
                </a:solidFill>
                <a:latin typeface="Arial"/>
                <a:ea typeface="Arial"/>
                <a:cs typeface="Arial"/>
                <a:sym typeface="Arial"/>
              </a:rPr>
              <a:t>Service </a:t>
            </a:r>
            <a:endParaRPr b="1" i="0" sz="2151" u="none" cap="none" strike="noStrike">
              <a:solidFill>
                <a:srgbClr val="FFFFFF"/>
              </a:solidFill>
              <a:latin typeface="Arial"/>
              <a:ea typeface="Arial"/>
              <a:cs typeface="Arial"/>
              <a:sym typeface="Arial"/>
            </a:endParaRPr>
          </a:p>
        </p:txBody>
      </p:sp>
      <p:sp>
        <p:nvSpPr>
          <p:cNvPr id="101" name="Google Shape;101;p14"/>
          <p:cNvSpPr txBox="1"/>
          <p:nvPr/>
        </p:nvSpPr>
        <p:spPr>
          <a:xfrm flipH="1">
            <a:off x="5229428" y="3290533"/>
            <a:ext cx="1661100" cy="596100"/>
          </a:xfrm>
          <a:prstGeom prst="rect">
            <a:avLst/>
          </a:prstGeom>
          <a:noFill/>
          <a:ln>
            <a:noFill/>
          </a:ln>
        </p:spPr>
        <p:txBody>
          <a:bodyPr anchorCtr="0" anchor="t" bIns="98350" lIns="98350" spcFirstLastPara="1" rIns="98350" wrap="square" tIns="98350">
            <a:spAutoFit/>
          </a:bodyPr>
          <a:lstStyle/>
          <a:p>
            <a:pPr indent="0" lvl="0" marL="0" marR="0" rtl="0" algn="ctr">
              <a:lnSpc>
                <a:spcPct val="100000"/>
              </a:lnSpc>
              <a:spcBef>
                <a:spcPts val="0"/>
              </a:spcBef>
              <a:spcAft>
                <a:spcPts val="0"/>
              </a:spcAft>
              <a:buClr>
                <a:srgbClr val="000000"/>
              </a:buClr>
              <a:buSzPts val="1291"/>
              <a:buFont typeface="Arial"/>
              <a:buNone/>
            </a:pPr>
            <a:r>
              <a:rPr b="0" i="0" lang="en-US" sz="1290" u="none" cap="none" strike="noStrike">
                <a:solidFill>
                  <a:srgbClr val="FFFFFF"/>
                </a:solidFill>
                <a:latin typeface="Arial"/>
                <a:ea typeface="Arial"/>
                <a:cs typeface="Arial"/>
                <a:sym typeface="Arial"/>
              </a:rPr>
              <a:t>(Filter, Übersetzung)</a:t>
            </a:r>
            <a:endParaRPr b="0" i="0" sz="1290" u="none" cap="none" strike="noStrike">
              <a:solidFill>
                <a:srgbClr val="FFFFFF"/>
              </a:solidFill>
              <a:latin typeface="Arial"/>
              <a:ea typeface="Arial"/>
              <a:cs typeface="Arial"/>
              <a:sym typeface="Arial"/>
            </a:endParaRPr>
          </a:p>
        </p:txBody>
      </p:sp>
      <p:sp>
        <p:nvSpPr>
          <p:cNvPr id="102" name="Google Shape;102;p14"/>
          <p:cNvSpPr txBox="1"/>
          <p:nvPr/>
        </p:nvSpPr>
        <p:spPr>
          <a:xfrm>
            <a:off x="9082750" y="2218460"/>
            <a:ext cx="2842800" cy="1800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500">
                <a:solidFill>
                  <a:schemeClr val="dk2"/>
                </a:solidFill>
              </a:rPr>
              <a:t>Bürger, Bürgerinnen und Unternehmen</a:t>
            </a:r>
            <a:r>
              <a:rPr b="1" lang="en-US" sz="1500">
                <a:solidFill>
                  <a:schemeClr val="dk2"/>
                </a:solidFill>
              </a:rPr>
              <a:t> erleben kein Gesetz, sondern einen Service.</a:t>
            </a:r>
            <a:endParaRPr b="1" sz="1500">
              <a:solidFill>
                <a:schemeClr val="dk2"/>
              </a:solidFill>
            </a:endParaRPr>
          </a:p>
          <a:p>
            <a:pPr indent="0" lvl="0" marL="0" rtl="0" algn="l">
              <a:spcBef>
                <a:spcPts val="0"/>
              </a:spcBef>
              <a:spcAft>
                <a:spcPts val="0"/>
              </a:spcAft>
              <a:buNone/>
            </a:pPr>
            <a:r>
              <a:rPr lang="en-US" sz="1500">
                <a:solidFill>
                  <a:schemeClr val="dk2"/>
                </a:solidFill>
              </a:rPr>
              <a:t>Dieses </a:t>
            </a:r>
            <a:r>
              <a:rPr lang="en-US" sz="1500">
                <a:solidFill>
                  <a:schemeClr val="dk2"/>
                </a:solidFill>
              </a:rPr>
              <a:t>Nutzenden-Erlebnis</a:t>
            </a:r>
            <a:r>
              <a:rPr lang="en-US" sz="1500">
                <a:solidFill>
                  <a:schemeClr val="dk2"/>
                </a:solidFill>
              </a:rPr>
              <a:t> basiert direkt auf gesetzlichen Regelungen.</a:t>
            </a:r>
            <a:endParaRPr sz="1500">
              <a:solidFill>
                <a:schemeClr val="dk2"/>
              </a:solidFill>
            </a:endParaRPr>
          </a:p>
        </p:txBody>
      </p:sp>
      <p:sp>
        <p:nvSpPr>
          <p:cNvPr id="103" name="Google Shape;103;p14"/>
          <p:cNvSpPr txBox="1"/>
          <p:nvPr/>
        </p:nvSpPr>
        <p:spPr>
          <a:xfrm>
            <a:off x="4229900" y="5142100"/>
            <a:ext cx="38883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US" sz="1500">
                <a:solidFill>
                  <a:schemeClr val="dk2"/>
                </a:solidFill>
              </a:rPr>
              <a:t>Der Prozess übersetzt das Gesetz in den Service.</a:t>
            </a:r>
            <a:endParaRPr b="1" sz="1500">
              <a:solidFill>
                <a:schemeClr val="dk2"/>
              </a:solidFill>
            </a:endParaRPr>
          </a:p>
          <a:p>
            <a:pPr indent="0" lvl="0" marL="0" rtl="0" algn="l">
              <a:spcBef>
                <a:spcPts val="0"/>
              </a:spcBef>
              <a:spcAft>
                <a:spcPts val="0"/>
              </a:spcAft>
              <a:buNone/>
            </a:pPr>
            <a:r>
              <a:rPr lang="en-US" sz="1500">
                <a:solidFill>
                  <a:schemeClr val="dk2"/>
                </a:solidFill>
              </a:rPr>
              <a:t>Er macht gesetzliche Vorgaben praktisch umsetzbar und bestimmt Verständlichkeit und Aufwand für </a:t>
            </a:r>
            <a:r>
              <a:rPr lang="en-US" sz="1500">
                <a:solidFill>
                  <a:schemeClr val="dk2"/>
                </a:solidFill>
              </a:rPr>
              <a:t>Bürgerinnen, Bürger und Unternehmen</a:t>
            </a:r>
            <a:r>
              <a:rPr lang="en-US" sz="1500">
                <a:solidFill>
                  <a:schemeClr val="dk2"/>
                </a:solidFill>
              </a:rPr>
              <a:t>.</a:t>
            </a:r>
            <a:endParaRPr sz="1500">
              <a:solidFill>
                <a:schemeClr val="dk2"/>
              </a:solidFill>
            </a:endParaRPr>
          </a:p>
        </p:txBody>
      </p:sp>
      <p:sp>
        <p:nvSpPr>
          <p:cNvPr id="104" name="Google Shape;104;p14"/>
          <p:cNvSpPr txBox="1"/>
          <p:nvPr/>
        </p:nvSpPr>
        <p:spPr>
          <a:xfrm>
            <a:off x="382675" y="1996604"/>
            <a:ext cx="2561700" cy="1800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500">
                <a:solidFill>
                  <a:schemeClr val="dk2"/>
                </a:solidFill>
              </a:rPr>
              <a:t>Das Gesetz definiert </a:t>
            </a:r>
            <a:br>
              <a:rPr b="1" lang="en-US" sz="1500">
                <a:solidFill>
                  <a:schemeClr val="dk2"/>
                </a:solidFill>
              </a:rPr>
            </a:br>
            <a:r>
              <a:rPr b="1" lang="en-US" sz="1500">
                <a:solidFill>
                  <a:schemeClr val="dk2"/>
                </a:solidFill>
              </a:rPr>
              <a:t>den Rahmen</a:t>
            </a:r>
            <a:br>
              <a:rPr b="1" lang="en-US" sz="1500">
                <a:solidFill>
                  <a:schemeClr val="dk2"/>
                </a:solidFill>
                <a:highlight>
                  <a:srgbClr val="FEC32B"/>
                </a:highlight>
              </a:rPr>
            </a:br>
            <a:r>
              <a:rPr lang="en-US" sz="1500">
                <a:solidFill>
                  <a:schemeClr val="dk2"/>
                </a:solidFill>
              </a:rPr>
              <a:t>Es legt Ziele und Pflichten fest, wird aber erst durch Prozesse und Services für Bürgerinnen, Bürger und Unternehmen erfahrbar.</a:t>
            </a:r>
            <a:endParaRPr sz="1500">
              <a:solidFill>
                <a:schemeClr val="dk2"/>
              </a:solidFill>
            </a:endParaRPr>
          </a:p>
        </p:txBody>
      </p:sp>
      <p:cxnSp>
        <p:nvCxnSpPr>
          <p:cNvPr id="105" name="Google Shape;105;p14"/>
          <p:cNvCxnSpPr>
            <a:stCxn id="103" idx="0"/>
          </p:cNvCxnSpPr>
          <p:nvPr/>
        </p:nvCxnSpPr>
        <p:spPr>
          <a:xfrm rot="10800000">
            <a:off x="6163250" y="4472800"/>
            <a:ext cx="10800" cy="669300"/>
          </a:xfrm>
          <a:prstGeom prst="straightConnector1">
            <a:avLst/>
          </a:prstGeom>
          <a:noFill/>
          <a:ln cap="flat" cmpd="sng" w="19050">
            <a:solidFill>
              <a:schemeClr val="dk2"/>
            </a:solidFill>
            <a:prstDash val="solid"/>
            <a:round/>
            <a:headEnd len="med" w="med" type="none"/>
            <a:tailEnd len="med" w="med" type="triangle"/>
          </a:ln>
        </p:spPr>
      </p:cxnSp>
      <p:cxnSp>
        <p:nvCxnSpPr>
          <p:cNvPr id="106" name="Google Shape;106;p14"/>
          <p:cNvCxnSpPr/>
          <p:nvPr/>
        </p:nvCxnSpPr>
        <p:spPr>
          <a:xfrm>
            <a:off x="2944375" y="3121244"/>
            <a:ext cx="326700" cy="7200"/>
          </a:xfrm>
          <a:prstGeom prst="straightConnector1">
            <a:avLst/>
          </a:prstGeom>
          <a:noFill/>
          <a:ln cap="flat" cmpd="sng" w="19050">
            <a:solidFill>
              <a:schemeClr val="dk2"/>
            </a:solidFill>
            <a:prstDash val="solid"/>
            <a:round/>
            <a:headEnd len="med" w="med" type="none"/>
            <a:tailEnd len="med" w="med" type="triangle"/>
          </a:ln>
        </p:spPr>
      </p:cxnSp>
      <p:sp>
        <p:nvSpPr>
          <p:cNvPr id="107" name="Google Shape;107;p14"/>
          <p:cNvSpPr txBox="1"/>
          <p:nvPr/>
        </p:nvSpPr>
        <p:spPr>
          <a:xfrm>
            <a:off x="382675" y="251325"/>
            <a:ext cx="5607000" cy="56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500">
                <a:solidFill>
                  <a:schemeClr val="dk2"/>
                </a:solidFill>
              </a:rPr>
              <a:t>Vom Gesetz zur Umsetzung</a:t>
            </a:r>
            <a:endParaRPr b="1" sz="2500">
              <a:solidFill>
                <a:schemeClr val="dk2"/>
              </a:solidFill>
            </a:endParaRPr>
          </a:p>
        </p:txBody>
      </p:sp>
      <p:sp>
        <p:nvSpPr>
          <p:cNvPr id="108" name="Google Shape;108;p14"/>
          <p:cNvSpPr txBox="1"/>
          <p:nvPr/>
        </p:nvSpPr>
        <p:spPr>
          <a:xfrm>
            <a:off x="9082750" y="1328238"/>
            <a:ext cx="28428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solidFill>
                  <a:schemeClr val="dk1"/>
                </a:solidFill>
                <a:highlight>
                  <a:srgbClr val="CFE2F3"/>
                </a:highlight>
              </a:rPr>
              <a:t>Wie die Umsetzung erlebt wird</a:t>
            </a:r>
            <a:endParaRPr b="1" sz="1800">
              <a:solidFill>
                <a:schemeClr val="dk1"/>
              </a:solidFill>
              <a:highlight>
                <a:srgbClr val="CFE2F3"/>
              </a:highlight>
            </a:endParaRPr>
          </a:p>
        </p:txBody>
      </p:sp>
      <p:sp>
        <p:nvSpPr>
          <p:cNvPr id="109" name="Google Shape;109;p14"/>
          <p:cNvSpPr txBox="1"/>
          <p:nvPr/>
        </p:nvSpPr>
        <p:spPr>
          <a:xfrm>
            <a:off x="382675" y="1328238"/>
            <a:ext cx="28428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solidFill>
                  <a:schemeClr val="dk1"/>
                </a:solidFill>
                <a:highlight>
                  <a:srgbClr val="FEC32B"/>
                </a:highlight>
              </a:rPr>
              <a:t>Was der Staat definiert</a:t>
            </a:r>
            <a:endParaRPr b="1" sz="1800">
              <a:solidFill>
                <a:schemeClr val="dk1"/>
              </a:solidFill>
              <a:highlight>
                <a:srgbClr val="FEC32B"/>
              </a:highlight>
            </a:endParaRPr>
          </a:p>
        </p:txBody>
      </p:sp>
      <p:cxnSp>
        <p:nvCxnSpPr>
          <p:cNvPr id="110" name="Google Shape;110;p14"/>
          <p:cNvCxnSpPr>
            <a:stCxn id="102" idx="1"/>
          </p:cNvCxnSpPr>
          <p:nvPr/>
        </p:nvCxnSpPr>
        <p:spPr>
          <a:xfrm flipH="1">
            <a:off x="8807050" y="3118910"/>
            <a:ext cx="275700" cy="36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5"/>
          <p:cNvSpPr/>
          <p:nvPr/>
        </p:nvSpPr>
        <p:spPr>
          <a:xfrm>
            <a:off x="6959453"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16" name="Google Shape;116;p15"/>
          <p:cNvSpPr/>
          <p:nvPr/>
        </p:nvSpPr>
        <p:spPr>
          <a:xfrm>
            <a:off x="9086798"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17" name="Google Shape;117;p15"/>
          <p:cNvSpPr/>
          <p:nvPr/>
        </p:nvSpPr>
        <p:spPr>
          <a:xfrm>
            <a:off x="4832050"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18" name="Google Shape;118;p15"/>
          <p:cNvSpPr/>
          <p:nvPr/>
        </p:nvSpPr>
        <p:spPr>
          <a:xfrm flipH="1" rot="5400000">
            <a:off x="5988575" y="-76476"/>
            <a:ext cx="3892500" cy="6205200"/>
          </a:xfrm>
          <a:prstGeom prst="triangle">
            <a:avLst>
              <a:gd fmla="val 50000" name="adj"/>
            </a:avLst>
          </a:prstGeom>
          <a:solidFill>
            <a:srgbClr val="FEC32B"/>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19" name="Google Shape;119;p15"/>
          <p:cNvSpPr/>
          <p:nvPr/>
        </p:nvSpPr>
        <p:spPr>
          <a:xfrm flipH="1" rot="-5400000">
            <a:off x="5875375" y="36401"/>
            <a:ext cx="4119000" cy="6205200"/>
          </a:xfrm>
          <a:prstGeom prst="triangle">
            <a:avLst>
              <a:gd fmla="val 50000" name="adj"/>
            </a:avLst>
          </a:prstGeom>
          <a:solidFill>
            <a:schemeClr val="dk2"/>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20" name="Google Shape;120;p15"/>
          <p:cNvSpPr/>
          <p:nvPr/>
        </p:nvSpPr>
        <p:spPr>
          <a:xfrm flipH="1" rot="5400000">
            <a:off x="5996675" y="-84526"/>
            <a:ext cx="3876300" cy="6205200"/>
          </a:xfrm>
          <a:prstGeom prst="triangle">
            <a:avLst>
              <a:gd fmla="val 50000" name="adj"/>
            </a:avLst>
          </a:prstGeom>
          <a:noFill/>
          <a:ln cap="flat" cmpd="sng" w="24075">
            <a:solidFill>
              <a:srgbClr val="F7BB3C"/>
            </a:solidFill>
            <a:prstDash val="dash"/>
            <a:round/>
            <a:headEnd len="sm" w="sm" type="none"/>
            <a:tailEnd len="sm" w="sm" type="none"/>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21" name="Google Shape;121;p15"/>
          <p:cNvSpPr txBox="1"/>
          <p:nvPr/>
        </p:nvSpPr>
        <p:spPr>
          <a:xfrm flipH="1">
            <a:off x="5172320" y="2800007"/>
            <a:ext cx="1950900" cy="7956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Gesetz</a:t>
            </a:r>
            <a:endParaRPr b="1" i="0" sz="1826" u="none" cap="none" strike="noStrike">
              <a:solidFill>
                <a:srgbClr val="FFFFFF"/>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527"/>
              <a:buFont typeface="Arial"/>
              <a:buNone/>
            </a:pPr>
            <a:r>
              <a:t/>
            </a:r>
            <a:endParaRPr b="1" sz="1826">
              <a:solidFill>
                <a:srgbClr val="FFFFFF"/>
              </a:solidFill>
            </a:endParaRPr>
          </a:p>
        </p:txBody>
      </p:sp>
      <p:sp>
        <p:nvSpPr>
          <p:cNvPr id="122" name="Google Shape;122;p15"/>
          <p:cNvSpPr/>
          <p:nvPr/>
        </p:nvSpPr>
        <p:spPr>
          <a:xfrm flipH="1">
            <a:off x="6783163" y="1509967"/>
            <a:ext cx="176400" cy="3815400"/>
          </a:xfrm>
          <a:prstGeom prst="rect">
            <a:avLst/>
          </a:prstGeom>
          <a:solidFill>
            <a:srgbClr val="FFFFFF"/>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23" name="Google Shape;123;p15"/>
          <p:cNvSpPr/>
          <p:nvPr/>
        </p:nvSpPr>
        <p:spPr>
          <a:xfrm flipH="1">
            <a:off x="8910398" y="1509967"/>
            <a:ext cx="176400" cy="3815400"/>
          </a:xfrm>
          <a:prstGeom prst="rect">
            <a:avLst/>
          </a:prstGeom>
          <a:solidFill>
            <a:srgbClr val="FFFFFF"/>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24" name="Google Shape;124;p15"/>
          <p:cNvSpPr txBox="1"/>
          <p:nvPr/>
        </p:nvSpPr>
        <p:spPr>
          <a:xfrm flipH="1">
            <a:off x="6895057" y="2774264"/>
            <a:ext cx="1950900" cy="5145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Prozess</a:t>
            </a:r>
            <a:endParaRPr b="1" i="0" sz="1826" u="none" cap="none" strike="noStrike">
              <a:solidFill>
                <a:srgbClr val="FFFFFF"/>
              </a:solidFill>
              <a:latin typeface="Arial"/>
              <a:ea typeface="Arial"/>
              <a:cs typeface="Arial"/>
              <a:sym typeface="Arial"/>
            </a:endParaRPr>
          </a:p>
        </p:txBody>
      </p:sp>
      <p:sp>
        <p:nvSpPr>
          <p:cNvPr id="125" name="Google Shape;125;p15"/>
          <p:cNvSpPr txBox="1"/>
          <p:nvPr/>
        </p:nvSpPr>
        <p:spPr>
          <a:xfrm flipH="1">
            <a:off x="8845970" y="2774264"/>
            <a:ext cx="1950900" cy="5145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Service</a:t>
            </a:r>
            <a:endParaRPr b="1" i="0" sz="1826" u="none" cap="none" strike="noStrike">
              <a:solidFill>
                <a:srgbClr val="FFFFFF"/>
              </a:solidFill>
              <a:latin typeface="Arial"/>
              <a:ea typeface="Arial"/>
              <a:cs typeface="Arial"/>
              <a:sym typeface="Arial"/>
            </a:endParaRPr>
          </a:p>
        </p:txBody>
      </p:sp>
      <p:sp>
        <p:nvSpPr>
          <p:cNvPr id="126" name="Google Shape;126;p15"/>
          <p:cNvSpPr txBox="1"/>
          <p:nvPr/>
        </p:nvSpPr>
        <p:spPr>
          <a:xfrm>
            <a:off x="382675" y="2053259"/>
            <a:ext cx="25617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solidFill>
                <a:schemeClr val="dk1"/>
              </a:solidFill>
            </a:endParaRPr>
          </a:p>
        </p:txBody>
      </p:sp>
      <p:sp>
        <p:nvSpPr>
          <p:cNvPr id="127" name="Google Shape;127;p15"/>
          <p:cNvSpPr txBox="1"/>
          <p:nvPr/>
        </p:nvSpPr>
        <p:spPr>
          <a:xfrm>
            <a:off x="5015375"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Wer setzt den Rechtsrahmen?</a:t>
            </a:r>
            <a:endParaRPr>
              <a:solidFill>
                <a:schemeClr val="dk2"/>
              </a:solidFill>
            </a:endParaRPr>
          </a:p>
        </p:txBody>
      </p:sp>
      <p:sp>
        <p:nvSpPr>
          <p:cNvPr id="128" name="Google Shape;128;p15"/>
          <p:cNvSpPr txBox="1"/>
          <p:nvPr/>
        </p:nvSpPr>
        <p:spPr>
          <a:xfrm>
            <a:off x="7135125"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Wer setzt das Gesetz um?</a:t>
            </a:r>
            <a:endParaRPr>
              <a:solidFill>
                <a:schemeClr val="dk2"/>
              </a:solidFill>
            </a:endParaRPr>
          </a:p>
        </p:txBody>
      </p:sp>
      <p:sp>
        <p:nvSpPr>
          <p:cNvPr id="129" name="Google Shape;129;p15"/>
          <p:cNvSpPr txBox="1"/>
          <p:nvPr/>
        </p:nvSpPr>
        <p:spPr>
          <a:xfrm>
            <a:off x="9222587"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Wen betrifft das Gesetz?</a:t>
            </a:r>
            <a:endParaRPr>
              <a:solidFill>
                <a:schemeClr val="dk2"/>
              </a:solidFill>
            </a:endParaRPr>
          </a:p>
        </p:txBody>
      </p:sp>
      <p:sp>
        <p:nvSpPr>
          <p:cNvPr id="130" name="Google Shape;130;p15"/>
          <p:cNvSpPr txBox="1"/>
          <p:nvPr/>
        </p:nvSpPr>
        <p:spPr>
          <a:xfrm>
            <a:off x="5059473" y="5095875"/>
            <a:ext cx="15753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solidFill>
                  <a:schemeClr val="dk2"/>
                </a:solidFill>
              </a:rPr>
              <a:t>BMAS, Sozialgerichte…</a:t>
            </a:r>
            <a:endParaRPr sz="1300">
              <a:solidFill>
                <a:schemeClr val="dk2"/>
              </a:solidFill>
            </a:endParaRPr>
          </a:p>
        </p:txBody>
      </p:sp>
      <p:sp>
        <p:nvSpPr>
          <p:cNvPr id="131" name="Google Shape;131;p15"/>
          <p:cNvSpPr txBox="1"/>
          <p:nvPr/>
        </p:nvSpPr>
        <p:spPr>
          <a:xfrm>
            <a:off x="7035025" y="5095875"/>
            <a:ext cx="1921200" cy="785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solidFill>
                  <a:schemeClr val="dk2"/>
                </a:solidFill>
              </a:rPr>
              <a:t>Agentur für Arbeit, </a:t>
            </a:r>
            <a:endParaRPr sz="1300">
              <a:solidFill>
                <a:schemeClr val="dk2"/>
              </a:solidFill>
            </a:endParaRPr>
          </a:p>
          <a:p>
            <a:pPr indent="0" lvl="0" marL="0" rtl="0" algn="l">
              <a:spcBef>
                <a:spcPts val="0"/>
              </a:spcBef>
              <a:spcAft>
                <a:spcPts val="0"/>
              </a:spcAft>
              <a:buNone/>
            </a:pPr>
            <a:r>
              <a:rPr lang="en-US" sz="1300">
                <a:solidFill>
                  <a:schemeClr val="dk2"/>
                </a:solidFill>
              </a:rPr>
              <a:t>Sachbearbeiter…</a:t>
            </a:r>
            <a:endParaRPr sz="1300">
              <a:solidFill>
                <a:schemeClr val="dk2"/>
              </a:solidFill>
            </a:endParaRPr>
          </a:p>
          <a:p>
            <a:pPr indent="0" lvl="0" marL="0" rtl="0" algn="l">
              <a:spcBef>
                <a:spcPts val="0"/>
              </a:spcBef>
              <a:spcAft>
                <a:spcPts val="0"/>
              </a:spcAft>
              <a:buNone/>
            </a:pPr>
            <a:r>
              <a:t/>
            </a:r>
            <a:endParaRPr sz="1300">
              <a:solidFill>
                <a:schemeClr val="dk2"/>
              </a:solidFill>
            </a:endParaRPr>
          </a:p>
        </p:txBody>
      </p:sp>
      <p:sp>
        <p:nvSpPr>
          <p:cNvPr id="132" name="Google Shape;132;p15"/>
          <p:cNvSpPr txBox="1"/>
          <p:nvPr/>
        </p:nvSpPr>
        <p:spPr>
          <a:xfrm>
            <a:off x="9146375" y="5095875"/>
            <a:ext cx="19212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solidFill>
                  <a:schemeClr val="dk2"/>
                </a:solidFill>
              </a:rPr>
              <a:t>Arbeitslose Personen,</a:t>
            </a:r>
            <a:endParaRPr sz="1300">
              <a:solidFill>
                <a:schemeClr val="dk2"/>
              </a:solidFill>
            </a:endParaRPr>
          </a:p>
          <a:p>
            <a:pPr indent="0" lvl="0" marL="0" rtl="0" algn="l">
              <a:spcBef>
                <a:spcPts val="0"/>
              </a:spcBef>
              <a:spcAft>
                <a:spcPts val="0"/>
              </a:spcAft>
              <a:buNone/>
            </a:pPr>
            <a:r>
              <a:rPr lang="en-US" sz="1300">
                <a:solidFill>
                  <a:schemeClr val="dk2"/>
                </a:solidFill>
              </a:rPr>
              <a:t>Arbeitssuchend gemeldete Personen…..</a:t>
            </a:r>
            <a:endParaRPr sz="1300">
              <a:solidFill>
                <a:schemeClr val="dk2"/>
              </a:solidFill>
            </a:endParaRPr>
          </a:p>
        </p:txBody>
      </p:sp>
      <p:sp>
        <p:nvSpPr>
          <p:cNvPr id="133" name="Google Shape;133;p15"/>
          <p:cNvSpPr txBox="1"/>
          <p:nvPr/>
        </p:nvSpPr>
        <p:spPr>
          <a:xfrm flipH="1">
            <a:off x="4900725" y="3595600"/>
            <a:ext cx="1461600" cy="7032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lang="en-US" sz="1526">
                <a:solidFill>
                  <a:schemeClr val="dk2"/>
                </a:solidFill>
              </a:rPr>
              <a:t>Alg 1 Gesetz (SGB III)</a:t>
            </a:r>
            <a:endParaRPr b="1" i="0" sz="1526" u="none" cap="none" strike="noStrike">
              <a:solidFill>
                <a:schemeClr val="dk2"/>
              </a:solidFill>
              <a:latin typeface="Arial"/>
              <a:ea typeface="Arial"/>
              <a:cs typeface="Arial"/>
              <a:sym typeface="Arial"/>
            </a:endParaRPr>
          </a:p>
        </p:txBody>
      </p:sp>
      <p:sp>
        <p:nvSpPr>
          <p:cNvPr id="134" name="Google Shape;134;p15"/>
          <p:cNvSpPr txBox="1"/>
          <p:nvPr/>
        </p:nvSpPr>
        <p:spPr>
          <a:xfrm>
            <a:off x="474275" y="452450"/>
            <a:ext cx="4005600" cy="669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2"/>
                </a:solidFill>
              </a:rPr>
              <a:t>Relevante Akteurinnen </a:t>
            </a:r>
            <a:endParaRPr b="1" sz="2000">
              <a:solidFill>
                <a:schemeClr val="dk2"/>
              </a:solidFill>
            </a:endParaRPr>
          </a:p>
          <a:p>
            <a:pPr indent="0" lvl="0" marL="0" rtl="0" algn="l">
              <a:spcBef>
                <a:spcPts val="0"/>
              </a:spcBef>
              <a:spcAft>
                <a:spcPts val="0"/>
              </a:spcAft>
              <a:buNone/>
            </a:pPr>
            <a:r>
              <a:rPr b="1" lang="en-US" sz="2000">
                <a:solidFill>
                  <a:schemeClr val="dk2"/>
                </a:solidFill>
              </a:rPr>
              <a:t>und Akteure identifizieren - am Beispiel des Antrags auf Arbeitslosengeld I</a:t>
            </a:r>
            <a:endParaRPr b="1" sz="2000">
              <a:solidFill>
                <a:schemeClr val="dk2"/>
              </a:solidFill>
            </a:endParaRPr>
          </a:p>
          <a:p>
            <a:pPr indent="0" lvl="0" marL="0" rtl="0" algn="l">
              <a:lnSpc>
                <a:spcPct val="115000"/>
              </a:lnSpc>
              <a:spcBef>
                <a:spcPts val="1200"/>
              </a:spcBef>
              <a:spcAft>
                <a:spcPts val="0"/>
              </a:spcAft>
              <a:buNone/>
            </a:pPr>
            <a:r>
              <a:rPr lang="en-US" sz="1300">
                <a:solidFill>
                  <a:schemeClr val="dk2"/>
                </a:solidFill>
              </a:rPr>
              <a:t>Hier lassen sich betroffene Akteurinnen und Akteure entlang des Umsetzungsprozesses definieren.</a:t>
            </a:r>
            <a:endParaRPr sz="1300">
              <a:solidFill>
                <a:schemeClr val="dk2"/>
              </a:solidFill>
            </a:endParaRPr>
          </a:p>
          <a:p>
            <a:pPr indent="-311150" lvl="0" marL="457200" rtl="0" algn="l">
              <a:lnSpc>
                <a:spcPct val="115000"/>
              </a:lnSpc>
              <a:spcBef>
                <a:spcPts val="1200"/>
              </a:spcBef>
              <a:spcAft>
                <a:spcPts val="0"/>
              </a:spcAft>
              <a:buClr>
                <a:schemeClr val="dk2"/>
              </a:buClr>
              <a:buSzPts val="1300"/>
              <a:buChar char="●"/>
            </a:pPr>
            <a:r>
              <a:rPr b="1" lang="en-US" sz="1300">
                <a:solidFill>
                  <a:schemeClr val="dk2"/>
                </a:solidFill>
              </a:rPr>
              <a:t>Erste Spalte: Wer setzt den Rechtsrahmen?</a:t>
            </a:r>
            <a:br>
              <a:rPr b="1" lang="en-US" sz="1300">
                <a:solidFill>
                  <a:schemeClr val="dk2"/>
                </a:solidFill>
              </a:rPr>
            </a:br>
            <a:r>
              <a:rPr lang="en-US" sz="1300">
                <a:solidFill>
                  <a:schemeClr val="dk2"/>
                </a:solidFill>
              </a:rPr>
              <a:t>Institutionen / Akteure, die den rechtlichen Rahmen gestalten oder beeinflussen (z. B. Gerichte, EU-Ebene)</a:t>
            </a:r>
            <a:br>
              <a:rPr lang="en-US" sz="1300">
                <a:solidFill>
                  <a:schemeClr val="dk2"/>
                </a:solidFill>
              </a:rPr>
            </a:br>
            <a:endParaRPr b="1" sz="1300">
              <a:solidFill>
                <a:schemeClr val="dk2"/>
              </a:solidFill>
            </a:endParaRPr>
          </a:p>
          <a:p>
            <a:pPr indent="-311150" lvl="0" marL="457200" rtl="0" algn="l">
              <a:lnSpc>
                <a:spcPct val="115000"/>
              </a:lnSpc>
              <a:spcBef>
                <a:spcPts val="0"/>
              </a:spcBef>
              <a:spcAft>
                <a:spcPts val="0"/>
              </a:spcAft>
              <a:buClr>
                <a:schemeClr val="dk2"/>
              </a:buClr>
              <a:buSzPts val="1300"/>
              <a:buChar char="●"/>
            </a:pPr>
            <a:r>
              <a:rPr b="1" lang="en-US" sz="1300">
                <a:solidFill>
                  <a:schemeClr val="dk2"/>
                </a:solidFill>
              </a:rPr>
              <a:t>Zweite Spalte: Wer setzt das Gesetz um? (föderal, kommunal, </a:t>
            </a:r>
            <a:r>
              <a:rPr b="1" lang="en-US" sz="1300">
                <a:solidFill>
                  <a:schemeClr val="dk2"/>
                </a:solidFill>
              </a:rPr>
              <a:t>privatwirtschaftlich</a:t>
            </a:r>
            <a:r>
              <a:rPr b="1" lang="en-US" sz="1300">
                <a:solidFill>
                  <a:schemeClr val="dk2"/>
                </a:solidFill>
              </a:rPr>
              <a:t>):</a:t>
            </a:r>
            <a:br>
              <a:rPr b="1" lang="en-US" sz="1300">
                <a:solidFill>
                  <a:schemeClr val="dk2"/>
                </a:solidFill>
              </a:rPr>
            </a:br>
            <a:r>
              <a:rPr lang="en-US" sz="1300">
                <a:solidFill>
                  <a:schemeClr val="dk2"/>
                </a:solidFill>
              </a:rPr>
              <a:t>Institutionen / Akteure, die für die praktische Umsetzung verantwortlich sind (z. B. Behörden, Vollzugsstellen)</a:t>
            </a:r>
            <a:br>
              <a:rPr lang="en-US" sz="1300">
                <a:solidFill>
                  <a:schemeClr val="dk2"/>
                </a:solidFill>
              </a:rPr>
            </a:br>
            <a:endParaRPr sz="1300">
              <a:solidFill>
                <a:schemeClr val="dk2"/>
              </a:solidFill>
            </a:endParaRPr>
          </a:p>
          <a:p>
            <a:pPr indent="-311150" lvl="0" marL="457200" rtl="0" algn="l">
              <a:lnSpc>
                <a:spcPct val="115000"/>
              </a:lnSpc>
              <a:spcBef>
                <a:spcPts val="0"/>
              </a:spcBef>
              <a:spcAft>
                <a:spcPts val="0"/>
              </a:spcAft>
              <a:buClr>
                <a:schemeClr val="dk2"/>
              </a:buClr>
              <a:buSzPts val="1300"/>
              <a:buChar char="●"/>
            </a:pPr>
            <a:r>
              <a:rPr b="1" lang="en-US" sz="1300">
                <a:solidFill>
                  <a:schemeClr val="dk2"/>
                </a:solidFill>
              </a:rPr>
              <a:t>Dritte Spalte: Wen betrifft das Gesetz?</a:t>
            </a:r>
            <a:br>
              <a:rPr b="1" lang="en-US" sz="1300">
                <a:solidFill>
                  <a:schemeClr val="dk2"/>
                </a:solidFill>
              </a:rPr>
            </a:br>
            <a:r>
              <a:rPr lang="en-US" sz="1300">
                <a:solidFill>
                  <a:schemeClr val="dk2"/>
                </a:solidFill>
              </a:rPr>
              <a:t>Institutionen / Personen, die direkt von der Regelung betroffen sind (z. B. Bürgerinnen, Bürger und Unternehmen)</a:t>
            </a:r>
            <a:endParaRPr sz="1300">
              <a:solidFill>
                <a:schemeClr val="dk2"/>
              </a:solidFill>
            </a:endParaRPr>
          </a:p>
          <a:p>
            <a:pPr indent="0" lvl="0" marL="0" rtl="0" algn="l">
              <a:lnSpc>
                <a:spcPct val="115000"/>
              </a:lnSpc>
              <a:spcBef>
                <a:spcPts val="1200"/>
              </a:spcBef>
              <a:spcAft>
                <a:spcPts val="0"/>
              </a:spcAft>
              <a:buNone/>
            </a:pPr>
            <a:r>
              <a:t/>
            </a:r>
            <a:endParaRPr sz="1200">
              <a:solidFill>
                <a:srgbClr val="2C3E50"/>
              </a:solidFill>
            </a:endParaRPr>
          </a:p>
          <a:p>
            <a:pPr indent="0" lvl="0" marL="0" rtl="0" algn="l">
              <a:spcBef>
                <a:spcPts val="1200"/>
              </a:spcBef>
              <a:spcAft>
                <a:spcPts val="0"/>
              </a:spcAft>
              <a:buNone/>
            </a:pPr>
            <a:r>
              <a:t/>
            </a:r>
            <a:endParaRPr sz="2000">
              <a:solidFill>
                <a:schemeClr val="dk2"/>
              </a:solidFill>
            </a:endParaRPr>
          </a:p>
        </p:txBody>
      </p:sp>
      <p:pic>
        <p:nvPicPr>
          <p:cNvPr descr="Benutzer Silhouette" id="135" name="Google Shape;135;p15"/>
          <p:cNvPicPr preferRelativeResize="0"/>
          <p:nvPr/>
        </p:nvPicPr>
        <p:blipFill rotWithShape="1">
          <a:blip r:embed="rId3">
            <a:alphaModFix/>
          </a:blip>
          <a:srcRect b="0" l="0" r="0" t="0"/>
          <a:stretch/>
        </p:blipFill>
        <p:spPr>
          <a:xfrm>
            <a:off x="9208312" y="4657569"/>
            <a:ext cx="487895" cy="514500"/>
          </a:xfrm>
          <a:prstGeom prst="rect">
            <a:avLst/>
          </a:prstGeom>
          <a:noFill/>
          <a:ln>
            <a:noFill/>
          </a:ln>
        </p:spPr>
      </p:pic>
      <p:pic>
        <p:nvPicPr>
          <p:cNvPr descr="Benutzer Silhouette" id="136" name="Google Shape;136;p15"/>
          <p:cNvPicPr preferRelativeResize="0"/>
          <p:nvPr/>
        </p:nvPicPr>
        <p:blipFill rotWithShape="1">
          <a:blip r:embed="rId3">
            <a:alphaModFix/>
          </a:blip>
          <a:srcRect b="0" l="0" r="0" t="0"/>
          <a:stretch/>
        </p:blipFill>
        <p:spPr>
          <a:xfrm>
            <a:off x="7107987" y="4657569"/>
            <a:ext cx="487895" cy="514500"/>
          </a:xfrm>
          <a:prstGeom prst="rect">
            <a:avLst/>
          </a:prstGeom>
          <a:noFill/>
          <a:ln>
            <a:noFill/>
          </a:ln>
        </p:spPr>
      </p:pic>
      <p:pic>
        <p:nvPicPr>
          <p:cNvPr descr="Benutzer Silhouette" id="137" name="Google Shape;137;p15"/>
          <p:cNvPicPr preferRelativeResize="0"/>
          <p:nvPr/>
        </p:nvPicPr>
        <p:blipFill rotWithShape="1">
          <a:blip r:embed="rId3">
            <a:alphaModFix/>
          </a:blip>
          <a:srcRect b="0" l="0" r="0" t="0"/>
          <a:stretch/>
        </p:blipFill>
        <p:spPr>
          <a:xfrm>
            <a:off x="5129162" y="4657569"/>
            <a:ext cx="487895" cy="514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p:nvPr/>
        </p:nvSpPr>
        <p:spPr>
          <a:xfrm>
            <a:off x="6959453"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43" name="Google Shape;143;p16"/>
          <p:cNvSpPr/>
          <p:nvPr/>
        </p:nvSpPr>
        <p:spPr>
          <a:xfrm>
            <a:off x="9086798"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44" name="Google Shape;144;p16"/>
          <p:cNvSpPr/>
          <p:nvPr/>
        </p:nvSpPr>
        <p:spPr>
          <a:xfrm>
            <a:off x="4832050" y="0"/>
            <a:ext cx="1950900" cy="6858000"/>
          </a:xfrm>
          <a:prstGeom prst="rect">
            <a:avLst/>
          </a:prstGeom>
          <a:solidFill>
            <a:schemeClr val="lt2"/>
          </a:solidFill>
          <a:ln>
            <a:noFill/>
          </a:ln>
        </p:spPr>
        <p:txBody>
          <a:bodyPr anchorCtr="0" anchor="ctr" bIns="107375" lIns="107375" spcFirstLastPara="1" rIns="107375" wrap="square" tIns="107375">
            <a:noAutofit/>
          </a:bodyPr>
          <a:lstStyle/>
          <a:p>
            <a:pPr indent="0" lvl="0" marL="0" rtl="0" algn="l">
              <a:spcBef>
                <a:spcPts val="0"/>
              </a:spcBef>
              <a:spcAft>
                <a:spcPts val="0"/>
              </a:spcAft>
              <a:buNone/>
            </a:pPr>
            <a:r>
              <a:t/>
            </a:r>
            <a:endParaRPr sz="1644"/>
          </a:p>
        </p:txBody>
      </p:sp>
      <p:sp>
        <p:nvSpPr>
          <p:cNvPr id="145" name="Google Shape;145;p16"/>
          <p:cNvSpPr/>
          <p:nvPr/>
        </p:nvSpPr>
        <p:spPr>
          <a:xfrm flipH="1" rot="5400000">
            <a:off x="5988575" y="-76476"/>
            <a:ext cx="3892500" cy="6205200"/>
          </a:xfrm>
          <a:prstGeom prst="triangle">
            <a:avLst>
              <a:gd fmla="val 50000" name="adj"/>
            </a:avLst>
          </a:prstGeom>
          <a:solidFill>
            <a:srgbClr val="FEC32B"/>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46" name="Google Shape;146;p16"/>
          <p:cNvSpPr/>
          <p:nvPr/>
        </p:nvSpPr>
        <p:spPr>
          <a:xfrm flipH="1" rot="-5400000">
            <a:off x="5875375" y="36401"/>
            <a:ext cx="4119000" cy="6205200"/>
          </a:xfrm>
          <a:prstGeom prst="triangle">
            <a:avLst>
              <a:gd fmla="val 50000" name="adj"/>
            </a:avLst>
          </a:prstGeom>
          <a:solidFill>
            <a:schemeClr val="dk2"/>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47" name="Google Shape;147;p16"/>
          <p:cNvSpPr/>
          <p:nvPr/>
        </p:nvSpPr>
        <p:spPr>
          <a:xfrm flipH="1" rot="5400000">
            <a:off x="5996675" y="-84526"/>
            <a:ext cx="3876300" cy="6205200"/>
          </a:xfrm>
          <a:prstGeom prst="triangle">
            <a:avLst>
              <a:gd fmla="val 50000" name="adj"/>
            </a:avLst>
          </a:prstGeom>
          <a:noFill/>
          <a:ln cap="flat" cmpd="sng" w="24075">
            <a:solidFill>
              <a:srgbClr val="F7BB3C"/>
            </a:solidFill>
            <a:prstDash val="dash"/>
            <a:round/>
            <a:headEnd len="sm" w="sm" type="none"/>
            <a:tailEnd len="sm" w="sm" type="none"/>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48" name="Google Shape;148;p16"/>
          <p:cNvSpPr txBox="1"/>
          <p:nvPr/>
        </p:nvSpPr>
        <p:spPr>
          <a:xfrm flipH="1">
            <a:off x="5172320" y="2800007"/>
            <a:ext cx="1950900" cy="5145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Gesetz</a:t>
            </a:r>
            <a:endParaRPr b="1" i="0" sz="1826" u="none" cap="none" strike="noStrike">
              <a:solidFill>
                <a:srgbClr val="FFFFFF"/>
              </a:solidFill>
              <a:latin typeface="Arial"/>
              <a:ea typeface="Arial"/>
              <a:cs typeface="Arial"/>
              <a:sym typeface="Arial"/>
            </a:endParaRPr>
          </a:p>
        </p:txBody>
      </p:sp>
      <p:sp>
        <p:nvSpPr>
          <p:cNvPr id="149" name="Google Shape;149;p16"/>
          <p:cNvSpPr/>
          <p:nvPr/>
        </p:nvSpPr>
        <p:spPr>
          <a:xfrm flipH="1">
            <a:off x="6783163" y="1509967"/>
            <a:ext cx="176400" cy="3815400"/>
          </a:xfrm>
          <a:prstGeom prst="rect">
            <a:avLst/>
          </a:prstGeom>
          <a:solidFill>
            <a:srgbClr val="FFFFFF"/>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50" name="Google Shape;150;p16"/>
          <p:cNvSpPr/>
          <p:nvPr/>
        </p:nvSpPr>
        <p:spPr>
          <a:xfrm flipH="1">
            <a:off x="8910398" y="1509967"/>
            <a:ext cx="176400" cy="3815400"/>
          </a:xfrm>
          <a:prstGeom prst="rect">
            <a:avLst/>
          </a:prstGeom>
          <a:solidFill>
            <a:srgbClr val="FFFFFF"/>
          </a:solidFill>
          <a:ln>
            <a:noFill/>
          </a:ln>
        </p:spPr>
        <p:txBody>
          <a:bodyPr anchorCtr="0" anchor="ctr" bIns="115500" lIns="115500" spcFirstLastPara="1" rIns="115500" wrap="square" tIns="115500">
            <a:noAutofit/>
          </a:bodyPr>
          <a:lstStyle/>
          <a:p>
            <a:pPr indent="0" lvl="0" marL="0" marR="0" rtl="0" algn="l">
              <a:lnSpc>
                <a:spcPct val="100000"/>
              </a:lnSpc>
              <a:spcBef>
                <a:spcPts val="0"/>
              </a:spcBef>
              <a:spcAft>
                <a:spcPts val="0"/>
              </a:spcAft>
              <a:buClr>
                <a:srgbClr val="000000"/>
              </a:buClr>
              <a:buSzPts val="1769"/>
              <a:buFont typeface="Arial"/>
              <a:buNone/>
            </a:pPr>
            <a:r>
              <a:t/>
            </a:r>
            <a:endParaRPr b="0" i="0" sz="1768" u="none" cap="none" strike="noStrike">
              <a:solidFill>
                <a:srgbClr val="000000"/>
              </a:solidFill>
              <a:latin typeface="Arial"/>
              <a:ea typeface="Arial"/>
              <a:cs typeface="Arial"/>
              <a:sym typeface="Arial"/>
            </a:endParaRPr>
          </a:p>
        </p:txBody>
      </p:sp>
      <p:sp>
        <p:nvSpPr>
          <p:cNvPr id="151" name="Google Shape;151;p16"/>
          <p:cNvSpPr txBox="1"/>
          <p:nvPr/>
        </p:nvSpPr>
        <p:spPr>
          <a:xfrm flipH="1">
            <a:off x="6895057" y="2774264"/>
            <a:ext cx="1950900" cy="5145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Prozess</a:t>
            </a:r>
            <a:endParaRPr b="1" i="0" sz="1826" u="none" cap="none" strike="noStrike">
              <a:solidFill>
                <a:srgbClr val="FFFFFF"/>
              </a:solidFill>
              <a:latin typeface="Arial"/>
              <a:ea typeface="Arial"/>
              <a:cs typeface="Arial"/>
              <a:sym typeface="Arial"/>
            </a:endParaRPr>
          </a:p>
        </p:txBody>
      </p:sp>
      <p:sp>
        <p:nvSpPr>
          <p:cNvPr id="152" name="Google Shape;152;p16"/>
          <p:cNvSpPr txBox="1"/>
          <p:nvPr/>
        </p:nvSpPr>
        <p:spPr>
          <a:xfrm flipH="1">
            <a:off x="8845970" y="2774264"/>
            <a:ext cx="1950900" cy="514500"/>
          </a:xfrm>
          <a:prstGeom prst="rect">
            <a:avLst/>
          </a:prstGeom>
          <a:noFill/>
          <a:ln>
            <a:noFill/>
          </a:ln>
        </p:spPr>
        <p:txBody>
          <a:bodyPr anchorCtr="0" anchor="t" bIns="115500" lIns="115500" spcFirstLastPara="1" rIns="115500" wrap="square" tIns="115500">
            <a:spAutoFit/>
          </a:bodyPr>
          <a:lstStyle/>
          <a:p>
            <a:pPr indent="0" lvl="0" marL="0" marR="0" rtl="0" algn="ctr">
              <a:lnSpc>
                <a:spcPct val="100000"/>
              </a:lnSpc>
              <a:spcBef>
                <a:spcPts val="0"/>
              </a:spcBef>
              <a:spcAft>
                <a:spcPts val="0"/>
              </a:spcAft>
              <a:buClr>
                <a:srgbClr val="000000"/>
              </a:buClr>
              <a:buSzPts val="2527"/>
              <a:buFont typeface="Arial"/>
              <a:buNone/>
            </a:pPr>
            <a:r>
              <a:rPr b="1" i="0" lang="en-US" sz="1826" u="none" cap="none" strike="noStrike">
                <a:solidFill>
                  <a:srgbClr val="FFFFFF"/>
                </a:solidFill>
                <a:latin typeface="Arial"/>
                <a:ea typeface="Arial"/>
                <a:cs typeface="Arial"/>
                <a:sym typeface="Arial"/>
              </a:rPr>
              <a:t>Service </a:t>
            </a:r>
            <a:endParaRPr b="1" i="0" sz="1826" u="none" cap="none" strike="noStrike">
              <a:solidFill>
                <a:srgbClr val="FFFFFF"/>
              </a:solidFill>
              <a:latin typeface="Arial"/>
              <a:ea typeface="Arial"/>
              <a:cs typeface="Arial"/>
              <a:sym typeface="Arial"/>
            </a:endParaRPr>
          </a:p>
        </p:txBody>
      </p:sp>
      <p:sp>
        <p:nvSpPr>
          <p:cNvPr id="153" name="Google Shape;153;p16"/>
          <p:cNvSpPr txBox="1"/>
          <p:nvPr/>
        </p:nvSpPr>
        <p:spPr>
          <a:xfrm>
            <a:off x="382675" y="2053259"/>
            <a:ext cx="25617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solidFill>
                <a:schemeClr val="dk1"/>
              </a:solidFill>
            </a:endParaRPr>
          </a:p>
        </p:txBody>
      </p:sp>
      <p:sp>
        <p:nvSpPr>
          <p:cNvPr id="154" name="Google Shape;154;p16"/>
          <p:cNvSpPr txBox="1"/>
          <p:nvPr/>
        </p:nvSpPr>
        <p:spPr>
          <a:xfrm>
            <a:off x="5015375"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Wer setzt den Rechtsrahmen?</a:t>
            </a:r>
            <a:endParaRPr>
              <a:solidFill>
                <a:schemeClr val="dk2"/>
              </a:solidFill>
            </a:endParaRPr>
          </a:p>
        </p:txBody>
      </p:sp>
      <p:sp>
        <p:nvSpPr>
          <p:cNvPr id="155" name="Google Shape;155;p16"/>
          <p:cNvSpPr txBox="1"/>
          <p:nvPr/>
        </p:nvSpPr>
        <p:spPr>
          <a:xfrm>
            <a:off x="7135125"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Wer setzt das Gesetz um?</a:t>
            </a:r>
            <a:endParaRPr>
              <a:solidFill>
                <a:schemeClr val="dk2"/>
              </a:solidFill>
            </a:endParaRPr>
          </a:p>
        </p:txBody>
      </p:sp>
      <p:sp>
        <p:nvSpPr>
          <p:cNvPr id="156" name="Google Shape;156;p16"/>
          <p:cNvSpPr txBox="1"/>
          <p:nvPr/>
        </p:nvSpPr>
        <p:spPr>
          <a:xfrm>
            <a:off x="9222587" y="343725"/>
            <a:ext cx="1921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solidFill>
                  <a:schemeClr val="dk2"/>
                </a:solidFill>
              </a:rPr>
              <a:t>Wen betrifft das Gesetz?</a:t>
            </a:r>
            <a:endParaRPr>
              <a:solidFill>
                <a:schemeClr val="dk2"/>
              </a:solidFill>
            </a:endParaRPr>
          </a:p>
        </p:txBody>
      </p:sp>
      <p:sp>
        <p:nvSpPr>
          <p:cNvPr id="157" name="Google Shape;157;p16"/>
          <p:cNvSpPr txBox="1"/>
          <p:nvPr/>
        </p:nvSpPr>
        <p:spPr>
          <a:xfrm>
            <a:off x="5059473" y="5095875"/>
            <a:ext cx="1575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00">
                <a:solidFill>
                  <a:schemeClr val="dk2"/>
                </a:solidFill>
              </a:rPr>
              <a:t>Ihre Angaben</a:t>
            </a:r>
            <a:endParaRPr sz="1300">
              <a:solidFill>
                <a:schemeClr val="dk2"/>
              </a:solidFill>
            </a:endParaRPr>
          </a:p>
        </p:txBody>
      </p:sp>
      <p:sp>
        <p:nvSpPr>
          <p:cNvPr id="158" name="Google Shape;158;p16"/>
          <p:cNvSpPr txBox="1"/>
          <p:nvPr/>
        </p:nvSpPr>
        <p:spPr>
          <a:xfrm>
            <a:off x="7035025" y="5095875"/>
            <a:ext cx="19212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US" sz="1300">
                <a:solidFill>
                  <a:schemeClr val="dk2"/>
                </a:solidFill>
              </a:rPr>
              <a:t>Ihre Angaben</a:t>
            </a:r>
            <a:endParaRPr sz="1300">
              <a:solidFill>
                <a:schemeClr val="dk2"/>
              </a:solidFill>
            </a:endParaRPr>
          </a:p>
          <a:p>
            <a:pPr indent="0" lvl="0" marL="0" rtl="0" algn="l">
              <a:spcBef>
                <a:spcPts val="0"/>
              </a:spcBef>
              <a:spcAft>
                <a:spcPts val="0"/>
              </a:spcAft>
              <a:buNone/>
            </a:pPr>
            <a:r>
              <a:t/>
            </a:r>
            <a:endParaRPr sz="1300">
              <a:solidFill>
                <a:schemeClr val="dk2"/>
              </a:solidFill>
            </a:endParaRPr>
          </a:p>
        </p:txBody>
      </p:sp>
      <p:sp>
        <p:nvSpPr>
          <p:cNvPr id="159" name="Google Shape;159;p16"/>
          <p:cNvSpPr txBox="1"/>
          <p:nvPr/>
        </p:nvSpPr>
        <p:spPr>
          <a:xfrm>
            <a:off x="9146375" y="5095875"/>
            <a:ext cx="19212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US" sz="1300">
                <a:solidFill>
                  <a:schemeClr val="dk2"/>
                </a:solidFill>
              </a:rPr>
              <a:t>Ihre Angaben</a:t>
            </a:r>
            <a:endParaRPr sz="1300">
              <a:solidFill>
                <a:schemeClr val="dk2"/>
              </a:solidFill>
            </a:endParaRPr>
          </a:p>
          <a:p>
            <a:pPr indent="0" lvl="0" marL="0" rtl="0" algn="l">
              <a:spcBef>
                <a:spcPts val="0"/>
              </a:spcBef>
              <a:spcAft>
                <a:spcPts val="0"/>
              </a:spcAft>
              <a:buNone/>
            </a:pPr>
            <a:r>
              <a:t/>
            </a:r>
            <a:endParaRPr sz="1300">
              <a:solidFill>
                <a:schemeClr val="dk2"/>
              </a:solidFill>
            </a:endParaRPr>
          </a:p>
        </p:txBody>
      </p:sp>
      <p:sp>
        <p:nvSpPr>
          <p:cNvPr id="160" name="Google Shape;160;p16"/>
          <p:cNvSpPr txBox="1"/>
          <p:nvPr/>
        </p:nvSpPr>
        <p:spPr>
          <a:xfrm>
            <a:off x="474275" y="452450"/>
            <a:ext cx="4005600" cy="6230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2"/>
                </a:solidFill>
              </a:rPr>
              <a:t>Ihr Regelungsvorhaben</a:t>
            </a:r>
            <a:endParaRPr b="1" sz="2000">
              <a:solidFill>
                <a:schemeClr val="dk2"/>
              </a:solidFill>
            </a:endParaRPr>
          </a:p>
          <a:p>
            <a:pPr indent="0" lvl="0" marL="0" rtl="0" algn="l">
              <a:lnSpc>
                <a:spcPct val="115000"/>
              </a:lnSpc>
              <a:spcBef>
                <a:spcPts val="1200"/>
              </a:spcBef>
              <a:spcAft>
                <a:spcPts val="0"/>
              </a:spcAft>
              <a:buNone/>
            </a:pPr>
            <a:r>
              <a:rPr lang="en-US" sz="1300">
                <a:solidFill>
                  <a:schemeClr val="dk2"/>
                </a:solidFill>
              </a:rPr>
              <a:t>Tragen Sie alle für ihr Regelungsvorhaben relevanten Akteurinnen und Akteure in die jeweilige Ebene ein. Die Übersicht dient der gezielten Auswahl von Interviewpartnerinnen und -partner.</a:t>
            </a:r>
            <a:endParaRPr sz="1300">
              <a:solidFill>
                <a:schemeClr val="dk2"/>
              </a:solidFill>
            </a:endParaRPr>
          </a:p>
          <a:p>
            <a:pPr indent="-311150" lvl="0" marL="457200" rtl="0" algn="l">
              <a:lnSpc>
                <a:spcPct val="115000"/>
              </a:lnSpc>
              <a:spcBef>
                <a:spcPts val="1200"/>
              </a:spcBef>
              <a:spcAft>
                <a:spcPts val="0"/>
              </a:spcAft>
              <a:buClr>
                <a:schemeClr val="dk2"/>
              </a:buClr>
              <a:buSzPts val="1300"/>
              <a:buChar char="●"/>
            </a:pPr>
            <a:r>
              <a:rPr b="1" lang="en-US" sz="1300">
                <a:solidFill>
                  <a:schemeClr val="dk2"/>
                </a:solidFill>
              </a:rPr>
              <a:t>Erste Spalte: Wer setzt den Rechtsrahmen?</a:t>
            </a:r>
            <a:br>
              <a:rPr b="1" lang="en-US" sz="1300">
                <a:solidFill>
                  <a:schemeClr val="dk2"/>
                </a:solidFill>
              </a:rPr>
            </a:br>
            <a:r>
              <a:rPr lang="en-US" sz="1300">
                <a:solidFill>
                  <a:schemeClr val="dk2"/>
                </a:solidFill>
              </a:rPr>
              <a:t>Institutionen / Akteure, die den rechtlichen Rahmen gestalten oder beeinflussen (z. B. Gerichte, EU-Ebene)</a:t>
            </a:r>
            <a:br>
              <a:rPr lang="en-US" sz="1300">
                <a:solidFill>
                  <a:schemeClr val="dk2"/>
                </a:solidFill>
              </a:rPr>
            </a:br>
            <a:endParaRPr b="1" sz="1300">
              <a:solidFill>
                <a:schemeClr val="dk2"/>
              </a:solidFill>
            </a:endParaRPr>
          </a:p>
          <a:p>
            <a:pPr indent="-311150" lvl="0" marL="457200" rtl="0" algn="l">
              <a:lnSpc>
                <a:spcPct val="115000"/>
              </a:lnSpc>
              <a:spcBef>
                <a:spcPts val="0"/>
              </a:spcBef>
              <a:spcAft>
                <a:spcPts val="0"/>
              </a:spcAft>
              <a:buClr>
                <a:schemeClr val="dk2"/>
              </a:buClr>
              <a:buSzPts val="1300"/>
              <a:buChar char="●"/>
            </a:pPr>
            <a:r>
              <a:rPr b="1" lang="en-US" sz="1300">
                <a:solidFill>
                  <a:schemeClr val="dk2"/>
                </a:solidFill>
              </a:rPr>
              <a:t>Zweite Spalte: Wer setzt das Gesetz um? (föderal, kommunal, </a:t>
            </a:r>
            <a:r>
              <a:rPr b="1" lang="en-US" sz="1300">
                <a:solidFill>
                  <a:schemeClr val="dk2"/>
                </a:solidFill>
              </a:rPr>
              <a:t>privatwirtschaftlich</a:t>
            </a:r>
            <a:r>
              <a:rPr b="1" lang="en-US" sz="1300">
                <a:solidFill>
                  <a:schemeClr val="dk2"/>
                </a:solidFill>
              </a:rPr>
              <a:t>):</a:t>
            </a:r>
            <a:br>
              <a:rPr b="1" lang="en-US" sz="1300">
                <a:solidFill>
                  <a:schemeClr val="dk2"/>
                </a:solidFill>
              </a:rPr>
            </a:br>
            <a:r>
              <a:rPr lang="en-US" sz="1300">
                <a:solidFill>
                  <a:schemeClr val="dk2"/>
                </a:solidFill>
              </a:rPr>
              <a:t>Institutionen / Akteure, die für die praktische Umsetzung verantwortlich sind (z. B. Behörden, Vollzugsstellen)</a:t>
            </a:r>
            <a:br>
              <a:rPr lang="en-US" sz="1300">
                <a:solidFill>
                  <a:schemeClr val="dk2"/>
                </a:solidFill>
              </a:rPr>
            </a:br>
            <a:endParaRPr sz="1300">
              <a:solidFill>
                <a:schemeClr val="dk2"/>
              </a:solidFill>
            </a:endParaRPr>
          </a:p>
          <a:p>
            <a:pPr indent="-311150" lvl="0" marL="457200" rtl="0" algn="l">
              <a:lnSpc>
                <a:spcPct val="115000"/>
              </a:lnSpc>
              <a:spcBef>
                <a:spcPts val="0"/>
              </a:spcBef>
              <a:spcAft>
                <a:spcPts val="0"/>
              </a:spcAft>
              <a:buClr>
                <a:schemeClr val="dk2"/>
              </a:buClr>
              <a:buSzPts val="1300"/>
              <a:buChar char="●"/>
            </a:pPr>
            <a:r>
              <a:rPr b="1" lang="en-US" sz="1300">
                <a:solidFill>
                  <a:schemeClr val="dk2"/>
                </a:solidFill>
              </a:rPr>
              <a:t>Dritte Spalte: Wen betrifft das Gesetz?</a:t>
            </a:r>
            <a:br>
              <a:rPr b="1" lang="en-US" sz="1300">
                <a:solidFill>
                  <a:schemeClr val="dk2"/>
                </a:solidFill>
              </a:rPr>
            </a:br>
            <a:r>
              <a:rPr lang="en-US" sz="1300">
                <a:solidFill>
                  <a:schemeClr val="dk2"/>
                </a:solidFill>
              </a:rPr>
              <a:t>Institutionen/Personen, die direkt von der Regelung betroffen sind (</a:t>
            </a:r>
            <a:r>
              <a:rPr lang="en-US" sz="1300">
                <a:solidFill>
                  <a:schemeClr val="dk2"/>
                </a:solidFill>
              </a:rPr>
              <a:t>z. B. Bürgerinnen, Bürger und Unternehmen</a:t>
            </a:r>
            <a:r>
              <a:rPr lang="en-US" sz="1300">
                <a:solidFill>
                  <a:schemeClr val="dk2"/>
                </a:solidFill>
              </a:rPr>
              <a:t>)</a:t>
            </a:r>
            <a:endParaRPr sz="1300">
              <a:solidFill>
                <a:schemeClr val="dk2"/>
              </a:solidFill>
            </a:endParaRPr>
          </a:p>
          <a:p>
            <a:pPr indent="0" lvl="0" marL="0" rtl="0" algn="l">
              <a:lnSpc>
                <a:spcPct val="115000"/>
              </a:lnSpc>
              <a:spcBef>
                <a:spcPts val="1200"/>
              </a:spcBef>
              <a:spcAft>
                <a:spcPts val="0"/>
              </a:spcAft>
              <a:buNone/>
            </a:pPr>
            <a:r>
              <a:t/>
            </a:r>
            <a:endParaRPr sz="1200">
              <a:solidFill>
                <a:srgbClr val="2C3E50"/>
              </a:solidFill>
            </a:endParaRPr>
          </a:p>
          <a:p>
            <a:pPr indent="0" lvl="0" marL="0" rtl="0" algn="l">
              <a:spcBef>
                <a:spcPts val="1200"/>
              </a:spcBef>
              <a:spcAft>
                <a:spcPts val="0"/>
              </a:spcAft>
              <a:buNone/>
            </a:pPr>
            <a:r>
              <a:t/>
            </a:r>
            <a:endParaRPr sz="2000">
              <a:solidFill>
                <a:schemeClr val="dk2"/>
              </a:solidFill>
            </a:endParaRPr>
          </a:p>
        </p:txBody>
      </p:sp>
      <p:pic>
        <p:nvPicPr>
          <p:cNvPr descr="Benutzer Silhouette" id="161" name="Google Shape;161;p16"/>
          <p:cNvPicPr preferRelativeResize="0"/>
          <p:nvPr/>
        </p:nvPicPr>
        <p:blipFill rotWithShape="1">
          <a:blip r:embed="rId3">
            <a:alphaModFix/>
          </a:blip>
          <a:srcRect b="0" l="0" r="0" t="0"/>
          <a:stretch/>
        </p:blipFill>
        <p:spPr>
          <a:xfrm>
            <a:off x="9208312" y="4657569"/>
            <a:ext cx="487895" cy="514500"/>
          </a:xfrm>
          <a:prstGeom prst="rect">
            <a:avLst/>
          </a:prstGeom>
          <a:noFill/>
          <a:ln>
            <a:noFill/>
          </a:ln>
        </p:spPr>
      </p:pic>
      <p:pic>
        <p:nvPicPr>
          <p:cNvPr descr="Benutzer Silhouette" id="162" name="Google Shape;162;p16"/>
          <p:cNvPicPr preferRelativeResize="0"/>
          <p:nvPr/>
        </p:nvPicPr>
        <p:blipFill rotWithShape="1">
          <a:blip r:embed="rId3">
            <a:alphaModFix/>
          </a:blip>
          <a:srcRect b="0" l="0" r="0" t="0"/>
          <a:stretch/>
        </p:blipFill>
        <p:spPr>
          <a:xfrm>
            <a:off x="7107987" y="4657569"/>
            <a:ext cx="487895" cy="514500"/>
          </a:xfrm>
          <a:prstGeom prst="rect">
            <a:avLst/>
          </a:prstGeom>
          <a:noFill/>
          <a:ln>
            <a:noFill/>
          </a:ln>
        </p:spPr>
      </p:pic>
      <p:pic>
        <p:nvPicPr>
          <p:cNvPr descr="Benutzer Silhouette" id="163" name="Google Shape;163;p16"/>
          <p:cNvPicPr preferRelativeResize="0"/>
          <p:nvPr/>
        </p:nvPicPr>
        <p:blipFill rotWithShape="1">
          <a:blip r:embed="rId3">
            <a:alphaModFix/>
          </a:blip>
          <a:srcRect b="0" l="0" r="0" t="0"/>
          <a:stretch/>
        </p:blipFill>
        <p:spPr>
          <a:xfrm>
            <a:off x="5129162" y="4657569"/>
            <a:ext cx="487895" cy="514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